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4"/>
  </p:notesMasterIdLst>
  <p:sldIdLst>
    <p:sldId id="276" r:id="rId2"/>
    <p:sldId id="268" r:id="rId3"/>
    <p:sldId id="261" r:id="rId4"/>
    <p:sldId id="275" r:id="rId5"/>
    <p:sldId id="265" r:id="rId6"/>
    <p:sldId id="269" r:id="rId7"/>
    <p:sldId id="262" r:id="rId8"/>
    <p:sldId id="266" r:id="rId9"/>
    <p:sldId id="271" r:id="rId10"/>
    <p:sldId id="272" r:id="rId11"/>
    <p:sldId id="277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8DC27-F7AA-4BDA-A79C-F95574B259A3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FE5CF-F795-41E1-AB84-2E06CC235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FE30BCCC-FEB2-4492-82A1-317F6BFF7BB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871DA8F-C4E5-435A-BBC1-4A0EDA5CF7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BCCC-FEB2-4492-82A1-317F6BFF7BB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DA8F-C4E5-435A-BBC1-4A0EDA5CF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BCCC-FEB2-4492-82A1-317F6BFF7BB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DA8F-C4E5-435A-BBC1-4A0EDA5CF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BCD8EA-B1A3-4915-856F-4AA0195D11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0425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30BCCC-FEB2-4492-82A1-317F6BFF7BB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71DA8F-C4E5-435A-BBC1-4A0EDA5CF7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FE30BCCC-FEB2-4492-82A1-317F6BFF7BB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871DA8F-C4E5-435A-BBC1-4A0EDA5CF7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BCCC-FEB2-4492-82A1-317F6BFF7BB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DA8F-C4E5-435A-BBC1-4A0EDA5CF7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BCCC-FEB2-4492-82A1-317F6BFF7BB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DA8F-C4E5-435A-BBC1-4A0EDA5CF7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30BCCC-FEB2-4492-82A1-317F6BFF7BB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71DA8F-C4E5-435A-BBC1-4A0EDA5CF7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BCCC-FEB2-4492-82A1-317F6BFF7BB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DA8F-C4E5-435A-BBC1-4A0EDA5CF7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30BCCC-FEB2-4492-82A1-317F6BFF7BB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71DA8F-C4E5-435A-BBC1-4A0EDA5CF75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30BCCC-FEB2-4492-82A1-317F6BFF7BB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71DA8F-C4E5-435A-BBC1-4A0EDA5CF75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30BCCC-FEB2-4492-82A1-317F6BFF7BB8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71DA8F-C4E5-435A-BBC1-4A0EDA5CF7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abitur.stavik.ru/#collapse6_8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hyperlink" Target="http://www.abitur.stavi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492" y="264919"/>
            <a:ext cx="1959168" cy="19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293" y="170916"/>
            <a:ext cx="10408778" cy="136096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Кафедра 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Гражданско-правовых дисциплин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9900" y="2302852"/>
            <a:ext cx="5178753" cy="325191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Кафедра обладает высококвалифицированным кадровым потенциалом: </a:t>
            </a:r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на 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кафедре работают 12 человек, из них 1 — доктор наук, профессор, 1 кандидат наук, профессор, 8 кандидатов наук, имеющих ученое звание доцента, 1 старший преподаватель и 1 специалист учебно-вспомогательного персонала. </a:t>
            </a:r>
            <a:endParaRPr lang="ru-RU" sz="1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just"/>
            <a:endParaRPr lang="ru-RU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just"/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Учебный процесс и научно – исследовательские разработки осуществляют преподаватели, среди которых  90% имеют ученую степень и ученое звание. </a:t>
            </a:r>
            <a:endParaRPr lang="ru-RU" sz="1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61" y="2080890"/>
            <a:ext cx="5469308" cy="4101981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5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85" y="2281727"/>
            <a:ext cx="4548217" cy="398163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Наиболее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активно Юридическая клиника сотрудничает с Комитетом труда и социальной защиты населения  администрации города Ставрополя, который регулярно направляет  в клинику граждан, нуждающихся в бесплатной юридической помощи.</a:t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Высокая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эффективность деятельности Юридической клиники была отмечена Благодарственным письмом Комитета труда и социальной защиты населения администрации города Ставрополя от 10.12.2021г. на имя директора Ставропольского института кооперации профессора Глаза В.Н. 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985" y="1255713"/>
            <a:ext cx="10966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 кафедре гражданско-правовых дисциплин функционирует Юридическая клиника.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Приоритетным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направлением в оказании юридических услуг Клиникой является правовая помощь малоимущим и социально незащищённым слоям населения. 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 txBox="1">
            <a:spLocks noRot="1" noChangeArrowheads="1"/>
          </p:cNvSpPr>
          <p:nvPr/>
        </p:nvSpPr>
        <p:spPr>
          <a:xfrm>
            <a:off x="827088" y="134938"/>
            <a:ext cx="10367903" cy="865187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Кафедра гражданско-правовых дисциплин</a:t>
            </a:r>
            <a:endParaRPr lang="ru-RU" sz="2700" b="1" dirty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4938"/>
            <a:ext cx="11509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tavik.ru/wp-content/gallery/290421/img_20210423_141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7" b="33787"/>
          <a:stretch>
            <a:fillRect/>
          </a:stretch>
        </p:blipFill>
        <p:spPr bwMode="auto">
          <a:xfrm>
            <a:off x="5394041" y="2318958"/>
            <a:ext cx="3227463" cy="19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52" y="3828515"/>
            <a:ext cx="3790283" cy="256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1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https://stihi.ru/pics/2022/02/07/27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262" y="1917740"/>
            <a:ext cx="2900655" cy="462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/>
            </a:extLst>
          </p:cNvPr>
          <p:cNvSpPr txBox="1">
            <a:spLocks noRot="1" noChangeArrowheads="1"/>
          </p:cNvSpPr>
          <p:nvPr/>
        </p:nvSpPr>
        <p:spPr>
          <a:xfrm>
            <a:off x="827088" y="134938"/>
            <a:ext cx="10367903" cy="865187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Кафедра гражданско-правовых дисциплин</a:t>
            </a:r>
            <a:endParaRPr lang="ru-RU" sz="2700" b="1" dirty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4938"/>
            <a:ext cx="11509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74975" y="1009677"/>
            <a:ext cx="8340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Юридическая клиника ежеквартально учувствует в Днях оказания юридической помощи в рамках общероссийской общественной организации «Ассоциация юристов».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64" y="2156741"/>
            <a:ext cx="3141884" cy="39717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61" y="2156741"/>
            <a:ext cx="3139104" cy="39717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utoShape 7" descr="https://rayskiyepodarki.ru/d/cbd5b9229bddd2665c0ada291be3bba7.jpg%5E3f1426686539302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rayskiyepodarki.ru/d/cbd5b9229bddd2665c0ada291be3bba7.jpg%5E3f14266865393024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1" descr="https://rayskiyepodarki.ru/d/cbd5b9229bddd2665c0ada291be3bba7.jpg%5E3f142668653930248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3" descr="https://rayskiyepodarki.ru/d/cbd5b9229bddd2665c0ada291be3bba7.jpg%5E3f142668653930248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Прямоугольник 2"/>
          <p:cNvSpPr>
            <a:spLocks noChangeArrowheads="1"/>
          </p:cNvSpPr>
          <p:nvPr/>
        </p:nvSpPr>
        <p:spPr bwMode="auto">
          <a:xfrm>
            <a:off x="143933" y="836614"/>
            <a:ext cx="1161626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rgbClr val="CC66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rgbClr val="CC66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  <a:hlinkClick r:id="rId2"/>
            </a:endParaRP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529167" y="455614"/>
            <a:ext cx="67183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 окончанию обучения </a:t>
            </a:r>
          </a:p>
          <a:p>
            <a:pPr algn="ctr" eaLnBrk="1" hangingPunct="1"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выдается дипломом </a:t>
            </a:r>
          </a:p>
          <a:p>
            <a:pPr algn="ctr" eaLnBrk="1" hangingPunct="1"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государственного образца </a:t>
            </a:r>
          </a:p>
          <a:p>
            <a:pPr algn="ctr" eaLnBrk="1" hangingPunct="1"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Белгородского университета кооперации, экономики и права! </a:t>
            </a:r>
          </a:p>
          <a:p>
            <a:pPr algn="ctr" eaLnBrk="1" hangingPunct="1"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Качественное образование – это Ставропольский институт кооперации!</a:t>
            </a:r>
          </a:p>
        </p:txBody>
      </p:sp>
      <p:pic>
        <p:nvPicPr>
          <p:cNvPr id="10240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78" y="225426"/>
            <a:ext cx="3105921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5907616" y="3848367"/>
            <a:ext cx="6284384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Ждем вас! </a:t>
            </a:r>
          </a:p>
          <a:p>
            <a:pPr algn="ctr" eaLnBrk="1" hangingPunct="1"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Ваш успех - в наших традициях!</a:t>
            </a:r>
          </a:p>
          <a:p>
            <a:pPr algn="ctr" eaLnBrk="1" hangingPunct="1"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hlinkClick r:id="rId4"/>
            </a:endParaRPr>
          </a:p>
          <a:p>
            <a:pPr algn="ctr" eaLnBrk="1" hangingPunct="1"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hlinkClick r:id=""/>
            </a:endParaRPr>
          </a:p>
          <a:p>
            <a:pPr algn="ctr" eaLnBrk="1" hangingPunct="1">
              <a:defRPr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hlinkClick r:id=""/>
            </a:endParaRPr>
          </a:p>
          <a:p>
            <a:pPr algn="ctr" eaLnBrk="1" hangingPunct="1"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www.abitur.stavik.ru  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+7 (8652) 281 - 461 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         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   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  +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 (8652)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269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821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42" name="Picture 2" descr="https://topobrazovanie.ru/wp-content/uploads/2019/03/magisterskaya_dissertac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27" y="3461046"/>
            <a:ext cx="4122357" cy="27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53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avik.ru/wp-content/uploads/2021/08/bliz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145136"/>
            <a:ext cx="3610541" cy="25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847" y="4045527"/>
            <a:ext cx="11523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Rubik"/>
              </a:rPr>
              <a:t>Имеет </a:t>
            </a:r>
            <a:r>
              <a:rPr lang="ru-RU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Rubik"/>
              </a:rPr>
              <a:t>более 90 научных и учебно-методических трудов, многократно принимала участие в международных, всероссийских и региональных научно-практических конференциях. </a:t>
            </a:r>
            <a:endParaRPr lang="ru-RU" b="0" i="0" dirty="0" smtClean="0">
              <a:solidFill>
                <a:schemeClr val="accent3">
                  <a:lumMod val="50000"/>
                </a:schemeClr>
              </a:solidFill>
              <a:effectLst/>
              <a:latin typeface="Rubik"/>
            </a:endParaRP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  <a:latin typeface="Rubik"/>
            </a:endParaRPr>
          </a:p>
          <a:p>
            <a:pPr algn="just"/>
            <a:r>
              <a:rPr lang="ru-RU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Rubik"/>
              </a:rPr>
              <a:t>В </a:t>
            </a:r>
            <a:r>
              <a:rPr lang="ru-RU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Rubik"/>
              </a:rPr>
              <a:t>апреле 2008 года за заслуги в подготовке кадров для потребительской кооперации присвоено звание «Почетный преподаватель Белгородского университета потребительской кооперации». </a:t>
            </a:r>
            <a:endParaRPr lang="ru-RU" b="0" i="0" dirty="0" smtClean="0">
              <a:solidFill>
                <a:schemeClr val="accent3">
                  <a:lumMod val="50000"/>
                </a:schemeClr>
              </a:solidFill>
              <a:effectLst/>
              <a:latin typeface="Rubik"/>
            </a:endParaRP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  <a:latin typeface="Rubik"/>
            </a:endParaRPr>
          </a:p>
          <a:p>
            <a:pPr algn="just"/>
            <a:r>
              <a:rPr lang="ru-RU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Rubik"/>
              </a:rPr>
              <a:t>Имеет </a:t>
            </a:r>
            <a:r>
              <a:rPr lang="ru-RU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Rubik"/>
              </a:rPr>
              <a:t>благодарственное письмо и грамоты губернатора Ставропольского края, </a:t>
            </a:r>
            <a:r>
              <a:rPr lang="ru-RU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Rubik"/>
              </a:rPr>
              <a:t>Министра </a:t>
            </a:r>
            <a:r>
              <a:rPr lang="ru-RU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Rubik"/>
              </a:rPr>
              <a:t>образования Ставропольского края, Центросоюза СССР.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306938" y="1318904"/>
            <a:ext cx="6127334" cy="153233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Rubik"/>
              </a:rPr>
              <a:t>Заведующий кафедрой</a:t>
            </a:r>
          </a:p>
          <a:p>
            <a:pPr algn="ctr"/>
            <a:r>
              <a:rPr lang="ru-RU" sz="2800" b="0" i="0" dirty="0" smtClean="0">
                <a:solidFill>
                  <a:srgbClr val="000000"/>
                </a:solidFill>
                <a:effectLst/>
                <a:latin typeface="Rubik"/>
              </a:rPr>
              <a:t>Близно </a:t>
            </a:r>
            <a:endParaRPr lang="ru-RU" sz="2800" b="0" i="0" dirty="0" smtClean="0">
              <a:solidFill>
                <a:srgbClr val="000000"/>
              </a:solidFill>
              <a:effectLst/>
              <a:latin typeface="Rubik"/>
            </a:endParaRPr>
          </a:p>
          <a:p>
            <a:pPr algn="ctr"/>
            <a:r>
              <a:rPr lang="ru-RU" sz="2800" b="0" i="0" dirty="0" smtClean="0">
                <a:solidFill>
                  <a:srgbClr val="000000"/>
                </a:solidFill>
                <a:effectLst/>
                <a:latin typeface="Rubik"/>
              </a:rPr>
              <a:t>Лилия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Rubik"/>
              </a:rPr>
              <a:t>Васильевна</a:t>
            </a:r>
            <a:endParaRPr lang="ru-RU" sz="2800" b="0" i="0" dirty="0" smtClean="0">
              <a:solidFill>
                <a:srgbClr val="000000"/>
              </a:solidFill>
              <a:effectLst/>
              <a:latin typeface="Rubik"/>
            </a:endParaRP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 txBox="1">
            <a:spLocks noRot="1" noChangeArrowheads="1"/>
          </p:cNvSpPr>
          <p:nvPr/>
        </p:nvSpPr>
        <p:spPr>
          <a:xfrm>
            <a:off x="827088" y="134938"/>
            <a:ext cx="10367903" cy="865187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Кафедра гражданско-правовых дисциплин</a:t>
            </a:r>
            <a:endParaRPr lang="ru-RU" sz="2700" b="1" dirty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4938"/>
            <a:ext cx="11509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58" y="2538100"/>
            <a:ext cx="7101556" cy="3149437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Основной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целью деятельности кафедры является подготовка профессиональных, конкурентоспособных специалистов в области юриспруденции, высококвалифицированных кадров для органов государственной власти и местного самоуправления, для предприятий и организаций различных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направлений деятельности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	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	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4938"/>
            <a:ext cx="11509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 txBox="1">
            <a:spLocks noRot="1" noChangeArrowheads="1"/>
          </p:cNvSpPr>
          <p:nvPr/>
        </p:nvSpPr>
        <p:spPr>
          <a:xfrm>
            <a:off x="827088" y="134938"/>
            <a:ext cx="10367903" cy="865187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Кафедра гражданско-правовых дисциплин</a:t>
            </a:r>
            <a:endParaRPr lang="ru-RU" sz="2700" b="1" dirty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2050" name="Picture 2" descr="https://avatars.mds.yandex.net/i?id=fe0d783835ff4427777b29d36690bdbb_l-5331622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22" y="2538100"/>
            <a:ext cx="3871957" cy="2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088" y="1255713"/>
            <a:ext cx="10776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Кафедра гражданско-правовых дисциплин образована в 2021 году посредством объединения трех кафедр: гражданского права и процесса, трудового и предпринимательского права, конституционного и международного права. </a:t>
            </a:r>
          </a:p>
        </p:txBody>
      </p:sp>
    </p:spTree>
    <p:extLst>
      <p:ext uri="{BB962C8B-B14F-4D97-AF65-F5344CB8AC3E}">
        <p14:creationId xmlns:p14="http://schemas.microsoft.com/office/powerpoint/2010/main" val="42112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ihi.ru/pics/2022/02/07/2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95" y="1376140"/>
            <a:ext cx="3346936" cy="534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040" y="1410056"/>
            <a:ext cx="10027920" cy="9400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Кафедра осуществляет многоуровневую систему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подготовки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891" y="2088539"/>
            <a:ext cx="470303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В настоящее время кафедра готовит бакалавров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и магистров</a:t>
            </a:r>
          </a:p>
          <a:p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40.03.01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«Юриспруденция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Профиль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Юриспруденция 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40.04.01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«Юриспруденция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Профиль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«Гражданское и</a:t>
            </a:r>
            <a:br>
              <a:rPr lang="ru-RU" sz="1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предпринимательское право в современных экономических условиях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4938"/>
            <a:ext cx="11509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/>
            </a:extLst>
          </p:cNvPr>
          <p:cNvSpPr txBox="1">
            <a:spLocks noRot="1" noChangeArrowheads="1"/>
          </p:cNvSpPr>
          <p:nvPr/>
        </p:nvSpPr>
        <p:spPr>
          <a:xfrm>
            <a:off x="827088" y="134938"/>
            <a:ext cx="10367903" cy="865187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Кафедра гражданско-правовых дисциплин</a:t>
            </a:r>
            <a:endParaRPr lang="ru-RU" sz="2700" b="1" dirty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891" y="5102905"/>
            <a:ext cx="470303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Преподаватели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кафедры также участвуют в подготовке студентов среднего профессионального образования по специальности 40.02.01 «Право и организация социального обеспечения».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20298" y="2647660"/>
            <a:ext cx="3973795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Обучение юристов-бакалавров предполагает получение универсальной юридической подготовки, позволяющей не только занимать любые должности, требующие высшего юридического образования, но и дающие возможность в дальнейшем продолжить обучение для получения навыков научно-исследовательской или научно-педагогической деятельности в магистратуре.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jur.ncfu.ru/sites/default/files/photo/fbef6bc3-43b5-46c6-9b0f-c1e3cd7e2805_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0" y="1841536"/>
            <a:ext cx="2421354" cy="317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49054" y="2365019"/>
            <a:ext cx="7751035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 1978 году окончила Саратовский юридический институт по специальности правоведение. Защитила кандидатскую диссертацию в 1986 году по теме: «Право граждан на личное подсобное хозяйство». 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2005 году защитила докторскую диссертацию по специальности 12.00.03. на тему 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Личные неимущественные права граждан в сфере медицинских услуг по гражданскому законодательству России».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Является действительным членом Академии экономики, финансов и права (г. Москва);членом Диссертационного совета по защите докторских и кандидатских диссертаций; членом квалификационной коллегии судей Ставропольского края; членом Всероссийского общества юристов.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 txBox="1">
            <a:spLocks noRot="1" noChangeArrowheads="1"/>
          </p:cNvSpPr>
          <p:nvPr/>
        </p:nvSpPr>
        <p:spPr>
          <a:xfrm>
            <a:off x="827088" y="134938"/>
            <a:ext cx="10367903" cy="865187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Кафедра гражданско-правовых дисциплин</a:t>
            </a:r>
            <a:endParaRPr lang="ru-RU" sz="2700" b="1" dirty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4938"/>
            <a:ext cx="11509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4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0974" y="2902624"/>
            <a:ext cx="6096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2000 году присуждена ученая степень кандидата юридических наук. В 2009 году присвоено ученое звание доцента. В настоящее время является автором более 30 научных и научно-методических трудов, неоднократно принимала участие в международных, всероссийских и региональных научно-практических конференциях. С 2000 года является профессором кафедры гражданского права и процесса. Награждена: - Почетной грамотой Министерства образования Российской Федерации; - Почетной грамотой Государственной Думы Ставропольского края; - Почетной грамотой Губернатора Ставропольского края; - Медалью «За доблестный труд»; - Почетной грамотой Ставропольского кооперативного института.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26" y="1341689"/>
            <a:ext cx="3325409" cy="39794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/>
            </a:extLst>
          </p:cNvPr>
          <p:cNvSpPr txBox="1">
            <a:spLocks noRot="1" noChangeArrowheads="1"/>
          </p:cNvSpPr>
          <p:nvPr/>
        </p:nvSpPr>
        <p:spPr>
          <a:xfrm>
            <a:off x="827088" y="134938"/>
            <a:ext cx="10367903" cy="865187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Кафедра гражданско-правовых дисциплин</a:t>
            </a:r>
            <a:endParaRPr lang="ru-RU" sz="2700" b="1" dirty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4938"/>
            <a:ext cx="11509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01539" y="125571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Быкодорова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Анджела Федоровна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Заместитель руководителя аппарата Правительства Ставропольского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края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479" y="1255713"/>
            <a:ext cx="11141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Rubik"/>
              </a:rPr>
              <a:t>Обучение на кафедре ведется с использованием интерактивных образовательных </a:t>
            </a:r>
            <a:r>
              <a:rPr lang="ru-RU" b="1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Rubik"/>
              </a:rPr>
              <a:t>технологий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s://stavik.ru/wp-content/gallery/28032022_1/screenshot_20220325-180846_m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9" y="2042444"/>
            <a:ext cx="3535953" cy="19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 txBox="1">
            <a:spLocks noRot="1" noChangeArrowheads="1"/>
          </p:cNvSpPr>
          <p:nvPr/>
        </p:nvSpPr>
        <p:spPr>
          <a:xfrm>
            <a:off x="827088" y="134938"/>
            <a:ext cx="10367903" cy="865187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Кафедра гражданско-правовых дисциплин</a:t>
            </a:r>
            <a:endParaRPr lang="ru-RU" sz="2700" b="1" dirty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4938"/>
            <a:ext cx="11509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2" y="4193654"/>
            <a:ext cx="30956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stavik.ru/wp-content/gallery/140220/glavnay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72" y="2042444"/>
            <a:ext cx="3428631" cy="390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tavik.ru/wp-content/gallery/100220-1/image-10-02-20-05-33-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725" y="2394204"/>
            <a:ext cx="2928903" cy="15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tavik.ru/wp-content/gallery/28032022_1/screenshot_20220325-184018_ma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66" y="4321093"/>
            <a:ext cx="2865999" cy="206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7" y="3908814"/>
            <a:ext cx="2423957" cy="2801503"/>
          </a:xfrm>
          <a:prstGeom prst="rect">
            <a:avLst/>
          </a:prstGeom>
        </p:spPr>
      </p:pic>
      <p:pic>
        <p:nvPicPr>
          <p:cNvPr id="7180" name="Picture 12" descr="https://stavik.ru/wp-content/gallery/060421/ndkf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439" y="812467"/>
            <a:ext cx="2758971" cy="21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stavik.ru/wp-content/gallery/060421/ndkf_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497" y="3205325"/>
            <a:ext cx="2273588" cy="303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38" y="1380503"/>
            <a:ext cx="3225222" cy="2017979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/>
            </a:extLst>
          </p:cNvPr>
          <p:cNvSpPr txBox="1">
            <a:spLocks noRot="1" noChangeArrowheads="1"/>
          </p:cNvSpPr>
          <p:nvPr/>
        </p:nvSpPr>
        <p:spPr>
          <a:xfrm>
            <a:off x="827087" y="133143"/>
            <a:ext cx="10367903" cy="865187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Кафедра гражданско-правовых дисциплин</a:t>
            </a:r>
            <a:endParaRPr lang="ru-RU" sz="2700" b="1" dirty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4938"/>
            <a:ext cx="11509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stavik.ru/wp-content/gallery/28032022_1/screenshot_20220325-180723_mai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32" y="3824601"/>
            <a:ext cx="4659563" cy="26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avik.ru/wp-content/gallery/28032022_1/screenshot_20220325-180632_mai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92" y="998330"/>
            <a:ext cx="1948281" cy="269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11140" y="1359496"/>
            <a:ext cx="317903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Неделя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кафедры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гражданско-правовых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дисциплин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с 21.03.2022 по 25.03.2022 гг.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898481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Особое внимание на кафедре уделяется духовно-нравственному воспитанию подрастающего поколения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123873"/>
            <a:ext cx="3721194" cy="2886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5825" r="17349" b="3795"/>
          <a:stretch/>
        </p:blipFill>
        <p:spPr bwMode="auto">
          <a:xfrm>
            <a:off x="4007073" y="2253622"/>
            <a:ext cx="3230310" cy="233300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>
            <a:extLst>
              <a:ext uri="{FF2B5EF4-FFF2-40B4-BE49-F238E27FC236}"/>
            </a:extLst>
          </p:cNvPr>
          <p:cNvSpPr txBox="1">
            <a:spLocks noRot="1" noChangeArrowheads="1"/>
          </p:cNvSpPr>
          <p:nvPr/>
        </p:nvSpPr>
        <p:spPr>
          <a:xfrm>
            <a:off x="827088" y="134938"/>
            <a:ext cx="10367903" cy="865187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Кафедра гражданско-правовых дисциплин</a:t>
            </a:r>
            <a:endParaRPr lang="ru-RU" sz="2700" b="1" dirty="0">
              <a:ln w="1905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4938"/>
            <a:ext cx="11509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stavik.ru/wp-content/gallery/150120/glavna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48" y="4894030"/>
            <a:ext cx="2769470" cy="184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33" y="4894030"/>
            <a:ext cx="2712711" cy="180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42" y="2253622"/>
            <a:ext cx="2926053" cy="40597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</TotalTime>
  <Words>532</Words>
  <Application>Microsoft Office PowerPoint</Application>
  <PresentationFormat>Произвольный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Кафедра  Гражданско-правовых дисциплин</vt:lpstr>
      <vt:lpstr>Презентация PowerPoint</vt:lpstr>
      <vt:lpstr>Основной целью деятельности кафедры является подготовка профессиональных, конкурентоспособных специалистов в области юриспруденции, высококвалифицированных кадров для органов государственной власти и местного самоуправления, для предприятий и организаций различных направлений деятельности.        </vt:lpstr>
      <vt:lpstr>Кафедра осуществляет многоуровневую систему подготовки 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Особое внимание на кафедре уделяется духовно-нравственному воспитанию подрастающего поколения</vt:lpstr>
      <vt:lpstr>  Наиболее активно Юридическая клиника сотрудничает с Комитетом труда и социальной защиты населения  администрации города Ставрополя, который регулярно направляет  в клинику граждан, нуждающихся в бесплатной юридической помощи.   Высокая эффективность деятельности Юридической клиники была отмечена Благодарственным письмом Комитета труда и социальной защиты населения администрации города Ставрополя от 10.12.2021г. на имя директора Ставропольского института кооперации профессора Глаза В.Н.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32</cp:revision>
  <dcterms:created xsi:type="dcterms:W3CDTF">2022-04-18T17:13:32Z</dcterms:created>
  <dcterms:modified xsi:type="dcterms:W3CDTF">2022-04-19T14:14:11Z</dcterms:modified>
</cp:coreProperties>
</file>